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6" r:id="rId5"/>
    <p:sldId id="260" r:id="rId6"/>
    <p:sldId id="261" r:id="rId7"/>
    <p:sldId id="262" r:id="rId8"/>
    <p:sldId id="259" r:id="rId9"/>
    <p:sldId id="263" r:id="rId10"/>
    <p:sldId id="264" r:id="rId11"/>
    <p:sldId id="265" r:id="rId12"/>
    <p:sldId id="268" r:id="rId13"/>
    <p:sldId id="267" r:id="rId14"/>
    <p:sldId id="269"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a:srgbClr val="FF9900"/>
    <a:srgbClr val="2D875A"/>
    <a:srgbClr val="EA00EA"/>
    <a:srgbClr val="9CD45E"/>
    <a:srgbClr val="333399"/>
    <a:srgbClr val="3333CC"/>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45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7C19301-FA6D-4C7B-AECC-1CC78A180E6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3337E1B-6A85-4DD0-B713-2EE5F00F9C4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420478-680C-4242-8A65-7C00B93A75A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DB7CE77-2F7B-4192-8AA8-1540F869BD5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8A7A750-D885-48F1-8D84-1332078C4B8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68BAB2D-4227-4E6F-B0DF-A8C51C0CE2F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58AF650-0613-410B-AE36-895A7F25CB4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AAB993A-34B2-48E3-94A1-CD9027F96C3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7C16939-2921-410E-9F0D-F6B0041CD81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1B32BD6-13F5-495B-996B-246E5DFCC72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BC2B454-9FE2-4A8B-8A44-08474FE6B6B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EC2EAEB1-EA99-404E-9FBA-4CA7005A809E}"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en-US" sz="6600" b="1" smtClean="0">
                <a:latin typeface="Comic Sans MS" pitchFamily="66" charset="0"/>
              </a:rPr>
              <a:t>SPED 300</a:t>
            </a:r>
          </a:p>
        </p:txBody>
      </p:sp>
      <p:sp>
        <p:nvSpPr>
          <p:cNvPr id="2051" name="Rectangle 3"/>
          <p:cNvSpPr>
            <a:spLocks noGrp="1" noChangeArrowheads="1"/>
          </p:cNvSpPr>
          <p:nvPr>
            <p:ph type="subTitle" idx="1"/>
          </p:nvPr>
        </p:nvSpPr>
        <p:spPr/>
        <p:txBody>
          <a:bodyPr/>
          <a:lstStyle/>
          <a:p>
            <a:pPr eaLnBrk="1" hangingPunct="1"/>
            <a:r>
              <a:rPr lang="en-US" smtClean="0"/>
              <a:t>First Day Activities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mtClean="0">
                <a:solidFill>
                  <a:srgbClr val="66FF33"/>
                </a:solidFill>
              </a:rPr>
              <a:t>Programs</a:t>
            </a:r>
          </a:p>
        </p:txBody>
      </p:sp>
      <p:sp>
        <p:nvSpPr>
          <p:cNvPr id="11267" name="Content Placeholder 2"/>
          <p:cNvSpPr>
            <a:spLocks noGrp="1"/>
          </p:cNvSpPr>
          <p:nvPr>
            <p:ph idx="1"/>
          </p:nvPr>
        </p:nvSpPr>
        <p:spPr>
          <a:xfrm>
            <a:off x="0" y="1600200"/>
            <a:ext cx="9144000" cy="5029200"/>
          </a:xfrm>
        </p:spPr>
        <p:txBody>
          <a:bodyPr/>
          <a:lstStyle/>
          <a:p>
            <a:pPr>
              <a:buFontTx/>
              <a:buNone/>
            </a:pPr>
            <a:r>
              <a:rPr lang="en-US" b="1" smtClean="0"/>
              <a:t>   </a:t>
            </a:r>
            <a:r>
              <a:rPr lang="en-US" b="1" smtClean="0">
                <a:solidFill>
                  <a:srgbClr val="FFC000"/>
                </a:solidFill>
              </a:rPr>
              <a:t>January 25</a:t>
            </a:r>
            <a:r>
              <a:rPr lang="en-US" smtClean="0"/>
              <a:t>—BHS seniors will discuss being on an Individual Education Plan (IEP) </a:t>
            </a:r>
          </a:p>
          <a:p>
            <a:pPr>
              <a:buFontTx/>
              <a:buNone/>
            </a:pPr>
            <a:r>
              <a:rPr lang="en-US" b="1" smtClean="0"/>
              <a:t>   </a:t>
            </a:r>
            <a:r>
              <a:rPr lang="en-US" b="1" smtClean="0">
                <a:solidFill>
                  <a:srgbClr val="FFC000"/>
                </a:solidFill>
              </a:rPr>
              <a:t>February 22</a:t>
            </a:r>
            <a:r>
              <a:rPr lang="en-US" smtClean="0"/>
              <a:t>—Jodee Hadley &amp; Shelly Wieman will speak about Response to Intervention (RTI)</a:t>
            </a:r>
          </a:p>
          <a:p>
            <a:pPr>
              <a:buFontTx/>
              <a:buNone/>
            </a:pPr>
            <a:r>
              <a:rPr lang="en-US" b="1" smtClean="0"/>
              <a:t>   </a:t>
            </a:r>
            <a:r>
              <a:rPr lang="en-US" b="1" smtClean="0">
                <a:solidFill>
                  <a:srgbClr val="FFC000"/>
                </a:solidFill>
              </a:rPr>
              <a:t>March 22</a:t>
            </a:r>
            <a:r>
              <a:rPr lang="en-US" smtClean="0"/>
              <a:t>—Suzy Gehring will speak about the Brookings Special Olympics program</a:t>
            </a:r>
          </a:p>
          <a:p>
            <a:pPr>
              <a:buFontTx/>
              <a:buNone/>
            </a:pPr>
            <a:r>
              <a:rPr lang="en-US" b="1" smtClean="0"/>
              <a:t>   </a:t>
            </a:r>
            <a:r>
              <a:rPr lang="en-US" b="1" smtClean="0">
                <a:solidFill>
                  <a:srgbClr val="FFC000"/>
                </a:solidFill>
              </a:rPr>
              <a:t>April 26</a:t>
            </a:r>
            <a:r>
              <a:rPr lang="en-US" smtClean="0"/>
              <a:t>—Loye &amp; Larry Holmes will speak about raising two children with disabilities from a parent’s perspective</a:t>
            </a:r>
          </a:p>
          <a:p>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533400"/>
            <a:ext cx="8229600" cy="1447800"/>
          </a:xfrm>
        </p:spPr>
        <p:txBody>
          <a:bodyPr/>
          <a:lstStyle/>
          <a:p>
            <a:r>
              <a:rPr lang="en-US" u="sng" smtClean="0"/>
              <a:t>Up to ten extra credit points </a:t>
            </a:r>
            <a:br>
              <a:rPr lang="en-US" u="sng" smtClean="0"/>
            </a:br>
            <a:r>
              <a:rPr lang="en-US" u="sng" smtClean="0"/>
              <a:t>will be awarded if you: </a:t>
            </a:r>
            <a:r>
              <a:rPr lang="en-US" smtClean="0"/>
              <a:t/>
            </a:r>
            <a:br>
              <a:rPr lang="en-US" smtClean="0"/>
            </a:br>
            <a:endParaRPr lang="en-US" smtClean="0"/>
          </a:p>
        </p:txBody>
      </p:sp>
      <p:sp>
        <p:nvSpPr>
          <p:cNvPr id="3" name="Content Placeholder 2"/>
          <p:cNvSpPr>
            <a:spLocks noGrp="1"/>
          </p:cNvSpPr>
          <p:nvPr>
            <p:ph idx="1"/>
          </p:nvPr>
        </p:nvSpPr>
        <p:spPr>
          <a:xfrm>
            <a:off x="457200" y="2133600"/>
            <a:ext cx="8229600" cy="3992563"/>
          </a:xfrm>
        </p:spPr>
        <p:txBody>
          <a:bodyPr/>
          <a:lstStyle/>
          <a:p>
            <a:pPr marL="514350" indent="-514350">
              <a:buFontTx/>
              <a:buAutoNum type="arabicParenR"/>
              <a:defRPr/>
            </a:pPr>
            <a:r>
              <a:rPr lang="en-US" dirty="0" smtClean="0"/>
              <a:t>Attend the program</a:t>
            </a:r>
          </a:p>
          <a:p>
            <a:pPr marL="514350" indent="-514350">
              <a:buFontTx/>
              <a:buNone/>
              <a:defRPr/>
            </a:pPr>
            <a:endParaRPr lang="en-US" dirty="0" smtClean="0"/>
          </a:p>
          <a:p>
            <a:pPr marL="514350" indent="-514350">
              <a:buFontTx/>
              <a:buAutoNum type="arabicParenR" startAt="2"/>
              <a:defRPr/>
            </a:pPr>
            <a:r>
              <a:rPr lang="en-US" dirty="0" smtClean="0"/>
              <a:t>Turn in a 1-2 page paper which includes:</a:t>
            </a:r>
          </a:p>
          <a:p>
            <a:pPr marL="914400" lvl="1" indent="-514350">
              <a:buFont typeface="Wingdings" pitchFamily="2" charset="2"/>
              <a:buChar char="Ø"/>
              <a:defRPr/>
            </a:pPr>
            <a:r>
              <a:rPr lang="en-US" u="sng" dirty="0" smtClean="0"/>
              <a:t>Summary</a:t>
            </a:r>
            <a:r>
              <a:rPr lang="en-US" dirty="0" smtClean="0"/>
              <a:t> of the information</a:t>
            </a:r>
          </a:p>
          <a:p>
            <a:pPr marL="914400" lvl="1" indent="-514350">
              <a:buFont typeface="Wingdings" pitchFamily="2" charset="2"/>
              <a:buChar char="Ø"/>
              <a:defRPr/>
            </a:pPr>
            <a:r>
              <a:rPr lang="en-US" u="sng" dirty="0" smtClean="0"/>
              <a:t>A personal reaction</a:t>
            </a:r>
            <a:r>
              <a:rPr lang="en-US" dirty="0" smtClean="0"/>
              <a:t> that includes ways that the topic can help you as a future educator and any other ways that you connect to the topic</a:t>
            </a:r>
          </a:p>
          <a:p>
            <a:pPr marL="514350" indent="-514350">
              <a:buFontTx/>
              <a:buNone/>
              <a:defRPr/>
            </a:pPr>
            <a:r>
              <a:rPr lang="en-US" dirty="0" smtClean="0"/>
              <a:t>   	</a:t>
            </a:r>
          </a:p>
          <a:p>
            <a:pPr>
              <a:defRPr/>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en-US" sz="6600" b="1" smtClean="0">
                <a:latin typeface="Comic Sans MS" pitchFamily="66" charset="0"/>
              </a:rPr>
              <a:t>SPED 300</a:t>
            </a:r>
          </a:p>
        </p:txBody>
      </p:sp>
      <p:sp>
        <p:nvSpPr>
          <p:cNvPr id="2051" name="Rectangle 3"/>
          <p:cNvSpPr>
            <a:spLocks noGrp="1" noChangeArrowheads="1"/>
          </p:cNvSpPr>
          <p:nvPr>
            <p:ph type="subTitle" idx="1"/>
          </p:nvPr>
        </p:nvSpPr>
        <p:spPr/>
        <p:txBody>
          <a:bodyPr/>
          <a:lstStyle/>
          <a:p>
            <a:pPr eaLnBrk="1" hangingPunct="1"/>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06562"/>
          </a:xfrm>
        </p:spPr>
        <p:txBody>
          <a:bodyPr/>
          <a:lstStyle/>
          <a:p>
            <a:r>
              <a:rPr lang="en-US" dirty="0" smtClean="0"/>
              <a:t>I have the following expectations in a classroom:</a:t>
            </a:r>
            <a:br>
              <a:rPr lang="en-US" dirty="0" smtClean="0"/>
            </a:br>
            <a:endParaRPr lang="en-US" dirty="0"/>
          </a:p>
        </p:txBody>
      </p:sp>
      <p:sp>
        <p:nvSpPr>
          <p:cNvPr id="3" name="Content Placeholder 2"/>
          <p:cNvSpPr>
            <a:spLocks noGrp="1"/>
          </p:cNvSpPr>
          <p:nvPr>
            <p:ph idx="1"/>
          </p:nvPr>
        </p:nvSpPr>
        <p:spPr>
          <a:xfrm>
            <a:off x="457200" y="1905000"/>
            <a:ext cx="8229600" cy="4221163"/>
          </a:xfrm>
        </p:spPr>
        <p:txBody>
          <a:bodyPr/>
          <a:lstStyle/>
          <a:p>
            <a:r>
              <a:rPr lang="en-US" dirty="0" smtClean="0">
                <a:solidFill>
                  <a:srgbClr val="FF9900"/>
                </a:solidFill>
              </a:rPr>
              <a:t>a. Regarding discipline</a:t>
            </a:r>
            <a:r>
              <a:rPr lang="en-US" dirty="0" smtClean="0">
                <a:solidFill>
                  <a:srgbClr val="FF9900"/>
                </a:solidFill>
              </a:rPr>
              <a:t>:</a:t>
            </a:r>
          </a:p>
          <a:p>
            <a:endParaRPr lang="en-US" sz="1000" dirty="0" smtClean="0"/>
          </a:p>
          <a:p>
            <a:r>
              <a:rPr lang="en-US" dirty="0" smtClean="0">
                <a:solidFill>
                  <a:srgbClr val="66FF33"/>
                </a:solidFill>
              </a:rPr>
              <a:t>b. Regarding classwork</a:t>
            </a:r>
            <a:r>
              <a:rPr lang="en-US" dirty="0" smtClean="0">
                <a:solidFill>
                  <a:srgbClr val="66FF33"/>
                </a:solidFill>
              </a:rPr>
              <a:t>:</a:t>
            </a:r>
          </a:p>
          <a:p>
            <a:endParaRPr lang="en-US" sz="1000" dirty="0" smtClean="0"/>
          </a:p>
          <a:p>
            <a:r>
              <a:rPr lang="en-US" dirty="0" smtClean="0">
                <a:solidFill>
                  <a:srgbClr val="FFFF00"/>
                </a:solidFill>
              </a:rPr>
              <a:t>c. Regarding materials</a:t>
            </a:r>
            <a:r>
              <a:rPr lang="en-US" dirty="0" smtClean="0">
                <a:solidFill>
                  <a:srgbClr val="FFFF00"/>
                </a:solidFill>
              </a:rPr>
              <a:t>:</a:t>
            </a:r>
          </a:p>
          <a:p>
            <a:endParaRPr lang="en-US" sz="1000" dirty="0" smtClean="0"/>
          </a:p>
          <a:p>
            <a:r>
              <a:rPr lang="en-US" dirty="0" smtClean="0">
                <a:solidFill>
                  <a:srgbClr val="FF9900"/>
                </a:solidFill>
              </a:rPr>
              <a:t>d. Regarding homework</a:t>
            </a:r>
            <a:r>
              <a:rPr lang="en-US" dirty="0" smtClean="0">
                <a:solidFill>
                  <a:srgbClr val="FF9900"/>
                </a:solidFill>
              </a:rPr>
              <a:t>:</a:t>
            </a:r>
          </a:p>
          <a:p>
            <a:endParaRPr lang="en-US" sz="1000" dirty="0" smtClean="0"/>
          </a:p>
          <a:p>
            <a:r>
              <a:rPr lang="en-US" dirty="0" smtClean="0">
                <a:solidFill>
                  <a:srgbClr val="66FF33"/>
                </a:solidFill>
              </a:rPr>
              <a:t>e. Regarding planning:</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lstStyle/>
          <a:p>
            <a:r>
              <a:rPr lang="en-US" dirty="0" smtClean="0"/>
              <a:t>I have the following expectations in a classroom:</a:t>
            </a:r>
            <a:br>
              <a:rPr lang="en-US" dirty="0" smtClean="0"/>
            </a:br>
            <a:endParaRPr lang="en-US" dirty="0"/>
          </a:p>
        </p:txBody>
      </p:sp>
      <p:sp>
        <p:nvSpPr>
          <p:cNvPr id="3" name="Content Placeholder 2"/>
          <p:cNvSpPr>
            <a:spLocks noGrp="1"/>
          </p:cNvSpPr>
          <p:nvPr>
            <p:ph idx="1"/>
          </p:nvPr>
        </p:nvSpPr>
        <p:spPr/>
        <p:txBody>
          <a:bodyPr/>
          <a:lstStyle/>
          <a:p>
            <a:r>
              <a:rPr lang="en-US" dirty="0" smtClean="0">
                <a:solidFill>
                  <a:srgbClr val="FFFF00"/>
                </a:solidFill>
              </a:rPr>
              <a:t>f. Regarding modifications for individual students</a:t>
            </a:r>
            <a:r>
              <a:rPr lang="en-US" dirty="0" smtClean="0">
                <a:solidFill>
                  <a:srgbClr val="FFFF00"/>
                </a:solidFill>
              </a:rPr>
              <a:t>:</a:t>
            </a:r>
          </a:p>
          <a:p>
            <a:endParaRPr lang="en-US" sz="1000" dirty="0" smtClean="0">
              <a:solidFill>
                <a:srgbClr val="FFFF00"/>
              </a:solidFill>
            </a:endParaRPr>
          </a:p>
          <a:p>
            <a:r>
              <a:rPr lang="en-US" dirty="0" smtClean="0">
                <a:solidFill>
                  <a:srgbClr val="FF9900"/>
                </a:solidFill>
              </a:rPr>
              <a:t>g</a:t>
            </a:r>
            <a:r>
              <a:rPr lang="en-US" dirty="0" smtClean="0">
                <a:solidFill>
                  <a:srgbClr val="FF9900"/>
                </a:solidFill>
              </a:rPr>
              <a:t>. Regarding grading</a:t>
            </a:r>
            <a:r>
              <a:rPr lang="en-US" dirty="0" smtClean="0">
                <a:solidFill>
                  <a:srgbClr val="FF9900"/>
                </a:solidFill>
              </a:rPr>
              <a:t>:</a:t>
            </a:r>
          </a:p>
          <a:p>
            <a:pPr>
              <a:buNone/>
            </a:pPr>
            <a:endParaRPr lang="en-US" sz="1000" dirty="0" smtClean="0">
              <a:solidFill>
                <a:srgbClr val="FF9900"/>
              </a:solidFill>
            </a:endParaRPr>
          </a:p>
          <a:p>
            <a:r>
              <a:rPr lang="en-US" dirty="0" smtClean="0">
                <a:solidFill>
                  <a:srgbClr val="66FF33"/>
                </a:solidFill>
              </a:rPr>
              <a:t>h. Regarding noise level</a:t>
            </a:r>
            <a:r>
              <a:rPr lang="en-US" dirty="0" smtClean="0">
                <a:solidFill>
                  <a:srgbClr val="66FF33"/>
                </a:solidFill>
              </a:rPr>
              <a:t>:</a:t>
            </a:r>
          </a:p>
          <a:p>
            <a:endParaRPr lang="en-US" sz="1000" dirty="0" smtClean="0">
              <a:solidFill>
                <a:srgbClr val="66FF33"/>
              </a:solidFill>
            </a:endParaRPr>
          </a:p>
          <a:p>
            <a:r>
              <a:rPr lang="en-US" dirty="0" err="1" smtClean="0">
                <a:solidFill>
                  <a:srgbClr val="FFFF00"/>
                </a:solidFill>
              </a:rPr>
              <a:t>i</a:t>
            </a:r>
            <a:r>
              <a:rPr lang="en-US" dirty="0" smtClean="0">
                <a:solidFill>
                  <a:srgbClr val="FFFF00"/>
                </a:solidFill>
              </a:rPr>
              <a:t>. Regarding cooperative learning</a:t>
            </a:r>
            <a:r>
              <a:rPr lang="en-US" dirty="0" smtClean="0">
                <a:solidFill>
                  <a:srgbClr val="FFFF00"/>
                </a:solidFill>
              </a:rPr>
              <a:t>:</a:t>
            </a:r>
          </a:p>
          <a:p>
            <a:endParaRPr lang="en-US" sz="1000" dirty="0" smtClean="0">
              <a:solidFill>
                <a:srgbClr val="FFFF00"/>
              </a:solidFill>
            </a:endParaRPr>
          </a:p>
          <a:p>
            <a:r>
              <a:rPr lang="en-US" dirty="0" smtClean="0">
                <a:solidFill>
                  <a:srgbClr val="FF9900"/>
                </a:solidFill>
              </a:rPr>
              <a:t>j. Regarding giving/receiving feedback</a:t>
            </a:r>
            <a:r>
              <a:rPr lang="en-US" dirty="0" smtClean="0">
                <a:solidFill>
                  <a:srgbClr val="FF9900"/>
                </a:solidFill>
              </a:rPr>
              <a:t>:</a:t>
            </a:r>
          </a:p>
          <a:p>
            <a:endParaRPr lang="en-US" sz="1000" dirty="0" smtClean="0">
              <a:solidFill>
                <a:srgbClr val="FF9900"/>
              </a:solidFill>
            </a:endParaRPr>
          </a:p>
          <a:p>
            <a:r>
              <a:rPr lang="en-US" dirty="0" smtClean="0">
                <a:solidFill>
                  <a:srgbClr val="66FF33"/>
                </a:solidFill>
              </a:rPr>
              <a:t>k. Other important expectations I have:</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smtClean="0">
                <a:solidFill>
                  <a:srgbClr val="FFFF00"/>
                </a:solidFill>
              </a:rPr>
              <a:t>Welcome to SPED 300</a:t>
            </a:r>
          </a:p>
        </p:txBody>
      </p:sp>
      <p:sp>
        <p:nvSpPr>
          <p:cNvPr id="3075" name="Rectangle 3"/>
          <p:cNvSpPr>
            <a:spLocks noGrp="1" noChangeArrowheads="1"/>
          </p:cNvSpPr>
          <p:nvPr>
            <p:ph type="body" idx="1"/>
          </p:nvPr>
        </p:nvSpPr>
        <p:spPr/>
        <p:txBody>
          <a:bodyPr/>
          <a:lstStyle/>
          <a:p>
            <a:pPr eaLnBrk="1" hangingPunct="1">
              <a:buFontTx/>
              <a:buNone/>
            </a:pPr>
            <a:r>
              <a:rPr lang="en-US" u="sng" smtClean="0"/>
              <a:t>Name Tents</a:t>
            </a:r>
            <a:endParaRPr lang="en-US" smtClean="0"/>
          </a:p>
          <a:p>
            <a:pPr eaLnBrk="1" hangingPunct="1"/>
            <a:r>
              <a:rPr lang="en-US" smtClean="0"/>
              <a:t>Get a piece of paper and a marker.</a:t>
            </a:r>
          </a:p>
          <a:p>
            <a:pPr eaLnBrk="1" hangingPunct="1"/>
            <a:r>
              <a:rPr lang="en-US" smtClean="0"/>
              <a:t>Write your first name in the middle section of your paper using large letters.</a:t>
            </a:r>
          </a:p>
          <a:p>
            <a:pPr eaLnBrk="1" hangingPunct="1"/>
            <a:r>
              <a:rPr lang="en-US" smtClean="0"/>
              <a:t>Make 2 to 5 stars around your name.</a:t>
            </a:r>
          </a:p>
          <a:p>
            <a:pPr eaLnBrk="1" hangingPunct="1"/>
            <a:r>
              <a:rPr lang="en-US" smtClean="0"/>
              <a:t>Fold the paper into a name tent.</a:t>
            </a:r>
          </a:p>
          <a:p>
            <a:pPr eaLnBrk="1" hangingPunct="1"/>
            <a:r>
              <a:rPr lang="en-US" smtClean="0"/>
              <a:t>Wait for the next direction…</a:t>
            </a:r>
            <a:r>
              <a:rPr lang="en-US" smtClean="0">
                <a:sym typeface="Wingdings" pitchFamily="2" charset="2"/>
              </a:rPr>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defRPr/>
            </a:pPr>
            <a:r>
              <a:rPr lang="en-US" dirty="0" smtClean="0">
                <a:solidFill>
                  <a:srgbClr val="FF0000"/>
                </a:solidFill>
                <a:effectLst>
                  <a:outerShdw blurRad="38100" dist="38100" dir="2700000" algn="tl">
                    <a:srgbClr val="000000">
                      <a:alpha val="43137"/>
                    </a:srgbClr>
                  </a:outerShdw>
                </a:effectLst>
              </a:rPr>
              <a:t>Reflective Writing</a:t>
            </a:r>
          </a:p>
        </p:txBody>
      </p:sp>
      <p:sp>
        <p:nvSpPr>
          <p:cNvPr id="4099" name="Rectangle 3"/>
          <p:cNvSpPr>
            <a:spLocks noGrp="1" noChangeArrowheads="1"/>
          </p:cNvSpPr>
          <p:nvPr>
            <p:ph type="body" idx="1"/>
          </p:nvPr>
        </p:nvSpPr>
        <p:spPr/>
        <p:txBody>
          <a:bodyPr/>
          <a:lstStyle/>
          <a:p>
            <a:pPr eaLnBrk="1" hangingPunct="1">
              <a:lnSpc>
                <a:spcPct val="90000"/>
              </a:lnSpc>
              <a:buFontTx/>
              <a:buNone/>
            </a:pPr>
            <a:r>
              <a:rPr lang="en-US" sz="2400" b="1" smtClean="0">
                <a:latin typeface="Comic Sans MS" pitchFamily="66" charset="0"/>
              </a:rPr>
              <a:t>	</a:t>
            </a:r>
            <a:r>
              <a:rPr lang="en-US" sz="3000" b="1" smtClean="0">
                <a:latin typeface="Comic Sans MS" pitchFamily="66" charset="0"/>
              </a:rPr>
              <a:t>Try to recall your own childhood experiences in school. Do you remember the children who were considered "different" as having special needs? How did their peers or their teachers treat them? Were they educated in the same classrooms as you or were they put in separate classrooms? What could have been done to improve their educational experiences?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mtClean="0">
                <a:solidFill>
                  <a:srgbClr val="66FF33"/>
                </a:solidFill>
              </a:rPr>
              <a:t>Learning Points</a:t>
            </a:r>
          </a:p>
        </p:txBody>
      </p:sp>
      <p:sp>
        <p:nvSpPr>
          <p:cNvPr id="3" name="Content Placeholder 2"/>
          <p:cNvSpPr>
            <a:spLocks noGrp="1"/>
          </p:cNvSpPr>
          <p:nvPr>
            <p:ph idx="1"/>
          </p:nvPr>
        </p:nvSpPr>
        <p:spPr/>
        <p:txBody>
          <a:bodyPr/>
          <a:lstStyle/>
          <a:p>
            <a:r>
              <a:rPr lang="en-US" smtClean="0"/>
              <a:t>State the page number. </a:t>
            </a:r>
          </a:p>
          <a:p>
            <a:r>
              <a:rPr lang="en-US" smtClean="0"/>
              <a:t>Share your thoughts. Do not merely summarize the text. Give personal ideas and reflections. Write in </a:t>
            </a:r>
            <a:r>
              <a:rPr lang="en-US" b="1" u="sng" smtClean="0"/>
              <a:t>first-person</a:t>
            </a:r>
            <a:r>
              <a:rPr lang="en-US" smtClean="0"/>
              <a:t> language using words like “I”, “me”, “my”, “we”, etc. </a:t>
            </a:r>
          </a:p>
          <a:p>
            <a:r>
              <a:rPr lang="en-US" smtClean="0"/>
              <a:t>Code each Learning Point with (R), (S), or (C).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solidFill>
            <a:srgbClr val="FFC000"/>
          </a:solidFill>
        </p:spPr>
        <p:txBody>
          <a:bodyPr/>
          <a:lstStyle/>
          <a:p>
            <a:pPr eaLnBrk="1" hangingPunct="1"/>
            <a:r>
              <a:rPr lang="en-US" sz="4000" u="sng" smtClean="0">
                <a:solidFill>
                  <a:srgbClr val="002060"/>
                </a:solidFill>
              </a:rPr>
              <a:t>Learning Point Example</a:t>
            </a:r>
            <a:r>
              <a:rPr lang="en-US" sz="4000" smtClean="0">
                <a:solidFill>
                  <a:srgbClr val="002060"/>
                </a:solidFill>
              </a:rPr>
              <a:t/>
            </a:r>
            <a:br>
              <a:rPr lang="en-US" sz="4000" smtClean="0">
                <a:solidFill>
                  <a:srgbClr val="002060"/>
                </a:solidFill>
              </a:rPr>
            </a:br>
            <a:r>
              <a:rPr lang="en-US" sz="4000" b="1" smtClean="0">
                <a:solidFill>
                  <a:srgbClr val="002060"/>
                </a:solidFill>
              </a:rPr>
              <a:t>REINFORCE</a:t>
            </a:r>
          </a:p>
        </p:txBody>
      </p:sp>
      <p:sp>
        <p:nvSpPr>
          <p:cNvPr id="6147" name="Rectangle 3"/>
          <p:cNvSpPr>
            <a:spLocks noGrp="1" noChangeArrowheads="1"/>
          </p:cNvSpPr>
          <p:nvPr>
            <p:ph type="body" idx="1"/>
          </p:nvPr>
        </p:nvSpPr>
        <p:spPr>
          <a:xfrm>
            <a:off x="457200" y="1905000"/>
            <a:ext cx="8229600" cy="4221163"/>
          </a:xfrm>
        </p:spPr>
        <p:txBody>
          <a:bodyPr/>
          <a:lstStyle/>
          <a:p>
            <a:pPr eaLnBrk="1" hangingPunct="1">
              <a:lnSpc>
                <a:spcPct val="90000"/>
              </a:lnSpc>
            </a:pPr>
            <a:r>
              <a:rPr lang="en-US" smtClean="0"/>
              <a:t>When I read about </a:t>
            </a:r>
            <a:r>
              <a:rPr lang="en-US" i="1" smtClean="0"/>
              <a:t>disgraphia </a:t>
            </a:r>
            <a:r>
              <a:rPr lang="en-US" smtClean="0"/>
              <a:t>in the section about Written Expression on page 313, it reminded me of the time I worked with a little girl named “Judy”.  When Judy was asked to copy from the board she didn’t see the words individually.  Instead she saw each letter isolated.  This made taking notes laborious for her.  Because she was writing letter-by-letter she lost the meaning of the original message. (R)   </a:t>
            </a:r>
          </a:p>
          <a:p>
            <a:pPr eaLnBrk="1" hangingPunct="1">
              <a:lnSpc>
                <a:spcPct val="90000"/>
              </a:lnSpc>
            </a:pPr>
            <a:endParaRPr lang="en-US" smtClean="0"/>
          </a:p>
          <a:p>
            <a:pPr eaLnBrk="1" hangingPunct="1">
              <a:lnSpc>
                <a:spcPct val="90000"/>
              </a:lnSpc>
            </a:pPr>
            <a:endParaRPr lang="en-US" i="1"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solidFill>
            <a:srgbClr val="00B050"/>
          </a:solidFill>
        </p:spPr>
        <p:txBody>
          <a:bodyPr/>
          <a:lstStyle/>
          <a:p>
            <a:pPr eaLnBrk="1" hangingPunct="1"/>
            <a:r>
              <a:rPr lang="en-US" sz="4000" u="sng" smtClean="0">
                <a:solidFill>
                  <a:srgbClr val="002060"/>
                </a:solidFill>
              </a:rPr>
              <a:t>Learning Point Example</a:t>
            </a:r>
            <a:r>
              <a:rPr lang="en-US" sz="4000" smtClean="0">
                <a:solidFill>
                  <a:srgbClr val="002060"/>
                </a:solidFill>
              </a:rPr>
              <a:t/>
            </a:r>
            <a:br>
              <a:rPr lang="en-US" sz="4000" smtClean="0">
                <a:solidFill>
                  <a:srgbClr val="002060"/>
                </a:solidFill>
              </a:rPr>
            </a:br>
            <a:r>
              <a:rPr lang="en-US" sz="4000" b="1" smtClean="0">
                <a:solidFill>
                  <a:srgbClr val="002060"/>
                </a:solidFill>
              </a:rPr>
              <a:t>STIMULATE</a:t>
            </a:r>
          </a:p>
        </p:txBody>
      </p:sp>
      <p:sp>
        <p:nvSpPr>
          <p:cNvPr id="7171" name="Rectangle 3"/>
          <p:cNvSpPr>
            <a:spLocks noGrp="1" noChangeArrowheads="1"/>
          </p:cNvSpPr>
          <p:nvPr>
            <p:ph type="body" idx="1"/>
          </p:nvPr>
        </p:nvSpPr>
        <p:spPr>
          <a:xfrm>
            <a:off x="457200" y="1905000"/>
            <a:ext cx="8229600" cy="4221163"/>
          </a:xfrm>
        </p:spPr>
        <p:txBody>
          <a:bodyPr/>
          <a:lstStyle/>
          <a:p>
            <a:pPr eaLnBrk="1" hangingPunct="1">
              <a:lnSpc>
                <a:spcPct val="90000"/>
              </a:lnSpc>
            </a:pPr>
            <a:r>
              <a:rPr lang="en-US" smtClean="0"/>
              <a:t>Reading about </a:t>
            </a:r>
            <a:r>
              <a:rPr lang="en-US" i="1" smtClean="0"/>
              <a:t>assignment notebooks</a:t>
            </a:r>
            <a:r>
              <a:rPr lang="en-US" smtClean="0"/>
              <a:t> on page 47 makes me realize just how important it is to establish good communication with parents.  Parents need to know what expectations have been set for their son or daughter.  Having assignment notebooks provides a tool for positive communication between home and school.  I’d like to use them in my classroom someday. (S)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solidFill>
            <a:srgbClr val="FFFF00"/>
          </a:solidFill>
        </p:spPr>
        <p:txBody>
          <a:bodyPr/>
          <a:lstStyle/>
          <a:p>
            <a:pPr eaLnBrk="1" hangingPunct="1"/>
            <a:r>
              <a:rPr lang="en-US" sz="4000" u="sng" smtClean="0">
                <a:solidFill>
                  <a:srgbClr val="002060"/>
                </a:solidFill>
              </a:rPr>
              <a:t>Learning Point Example</a:t>
            </a:r>
            <a:r>
              <a:rPr lang="en-US" sz="4000" smtClean="0">
                <a:solidFill>
                  <a:srgbClr val="002060"/>
                </a:solidFill>
              </a:rPr>
              <a:t/>
            </a:r>
            <a:br>
              <a:rPr lang="en-US" sz="4000" smtClean="0">
                <a:solidFill>
                  <a:srgbClr val="002060"/>
                </a:solidFill>
              </a:rPr>
            </a:br>
            <a:r>
              <a:rPr lang="en-US" sz="4000" b="1" smtClean="0">
                <a:solidFill>
                  <a:srgbClr val="002060"/>
                </a:solidFill>
              </a:rPr>
              <a:t>CHALLENGE</a:t>
            </a:r>
          </a:p>
        </p:txBody>
      </p:sp>
      <p:sp>
        <p:nvSpPr>
          <p:cNvPr id="8195" name="Rectangle 3"/>
          <p:cNvSpPr>
            <a:spLocks noGrp="1" noChangeArrowheads="1"/>
          </p:cNvSpPr>
          <p:nvPr>
            <p:ph type="body" idx="1"/>
          </p:nvPr>
        </p:nvSpPr>
        <p:spPr>
          <a:xfrm>
            <a:off x="457200" y="1981200"/>
            <a:ext cx="8229600" cy="4144963"/>
          </a:xfrm>
        </p:spPr>
        <p:txBody>
          <a:bodyPr/>
          <a:lstStyle/>
          <a:p>
            <a:pPr eaLnBrk="1" hangingPunct="1"/>
            <a:r>
              <a:rPr lang="en-US" sz="2800" smtClean="0"/>
              <a:t>The part that talks about </a:t>
            </a:r>
            <a:r>
              <a:rPr lang="en-US" sz="2800" i="1" smtClean="0"/>
              <a:t>assignment notebooks</a:t>
            </a:r>
            <a:r>
              <a:rPr lang="en-US" sz="2800" smtClean="0"/>
              <a:t> on page 47 mentions that parents are supposed to check the book nightly and initial it.  What if the parents don’t do this?  How long do we let the book go without being signed?  What consequence is there for the parent who doesn’t pull their weight?  Without answers to these questions, I’m not sure that this is the type of system I’d want in my classroom. (C)</a:t>
            </a:r>
          </a:p>
          <a:p>
            <a:pPr eaLnBrk="1" hangingPunct="1"/>
            <a:endParaRPr lang="en-US" sz="280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152400"/>
            <a:ext cx="7924800" cy="1295400"/>
          </a:xfrm>
        </p:spPr>
        <p:txBody>
          <a:bodyPr/>
          <a:lstStyle/>
          <a:p>
            <a:pPr eaLnBrk="1" hangingPunct="1">
              <a:defRPr/>
            </a:pPr>
            <a:r>
              <a:rPr lang="en-US" sz="4000" u="dotted" dirty="0" smtClean="0">
                <a:solidFill>
                  <a:srgbClr val="FF0000"/>
                </a:solidFill>
              </a:rPr>
              <a:t>SPED 300</a:t>
            </a:r>
            <a:br>
              <a:rPr lang="en-US" sz="4000" u="dotted" dirty="0" smtClean="0">
                <a:solidFill>
                  <a:srgbClr val="FF0000"/>
                </a:solidFill>
              </a:rPr>
            </a:br>
            <a:r>
              <a:rPr lang="en-US" sz="4000" u="dotted" dirty="0" smtClean="0">
                <a:solidFill>
                  <a:srgbClr val="FF0000"/>
                </a:solidFill>
              </a:rPr>
              <a:t>Assignment due Week 2:</a:t>
            </a:r>
          </a:p>
        </p:txBody>
      </p:sp>
      <p:sp>
        <p:nvSpPr>
          <p:cNvPr id="5123" name="Rectangle 3"/>
          <p:cNvSpPr>
            <a:spLocks noGrp="1" noChangeArrowheads="1"/>
          </p:cNvSpPr>
          <p:nvPr>
            <p:ph type="body" idx="1"/>
          </p:nvPr>
        </p:nvSpPr>
        <p:spPr>
          <a:xfrm>
            <a:off x="152400" y="1752600"/>
            <a:ext cx="8763000" cy="4572000"/>
          </a:xfrm>
        </p:spPr>
        <p:txBody>
          <a:bodyPr/>
          <a:lstStyle/>
          <a:p>
            <a:pPr eaLnBrk="1" hangingPunct="1">
              <a:lnSpc>
                <a:spcPct val="80000"/>
              </a:lnSpc>
              <a:buFontTx/>
              <a:buNone/>
            </a:pPr>
            <a:endParaRPr lang="en-US" sz="2000" dirty="0" smtClean="0"/>
          </a:p>
          <a:p>
            <a:pPr eaLnBrk="1" hangingPunct="1">
              <a:lnSpc>
                <a:spcPct val="80000"/>
              </a:lnSpc>
            </a:pPr>
            <a:r>
              <a:rPr lang="en-US" sz="2400" u="sng" dirty="0" smtClean="0"/>
              <a:t>Read Ch. 1</a:t>
            </a:r>
            <a:r>
              <a:rPr lang="en-US" sz="2400" dirty="0" smtClean="0"/>
              <a:t> and write 10 </a:t>
            </a:r>
            <a:r>
              <a:rPr lang="en-US" sz="2400" u="sng" dirty="0" smtClean="0"/>
              <a:t>Learning Points</a:t>
            </a:r>
            <a:r>
              <a:rPr lang="en-US" sz="2400" dirty="0" smtClean="0"/>
              <a:t> with personal reflections.  Code with R, S, or C.  Be prepared to discuss in class.</a:t>
            </a:r>
          </a:p>
          <a:p>
            <a:pPr eaLnBrk="1" hangingPunct="1">
              <a:lnSpc>
                <a:spcPct val="80000"/>
              </a:lnSpc>
              <a:buFontTx/>
              <a:buNone/>
            </a:pPr>
            <a:endParaRPr lang="en-US" sz="2400" i="1" dirty="0" smtClean="0">
              <a:solidFill>
                <a:srgbClr val="2D875A"/>
              </a:solidFill>
            </a:endParaRPr>
          </a:p>
          <a:p>
            <a:pPr eaLnBrk="1" hangingPunct="1">
              <a:lnSpc>
                <a:spcPct val="80000"/>
              </a:lnSpc>
            </a:pPr>
            <a:r>
              <a:rPr lang="en-US" sz="2400" dirty="0" smtClean="0"/>
              <a:t>Reply to the e-mail assignment that I will send tomorrow.  </a:t>
            </a:r>
            <a:r>
              <a:rPr lang="en-US" sz="2400" b="1" u="sng" dirty="0" smtClean="0"/>
              <a:t>Contact me by e-mail on Thursday</a:t>
            </a:r>
            <a:r>
              <a:rPr lang="en-US" sz="2400" dirty="0" smtClean="0"/>
              <a:t> if you still haven’t received a message from me. </a:t>
            </a:r>
          </a:p>
          <a:p>
            <a:pPr eaLnBrk="1" hangingPunct="1">
              <a:lnSpc>
                <a:spcPct val="80000"/>
              </a:lnSpc>
            </a:pPr>
            <a:endParaRPr lang="en-US" sz="2400" dirty="0" smtClean="0"/>
          </a:p>
          <a:p>
            <a:pPr eaLnBrk="1" hangingPunct="1">
              <a:lnSpc>
                <a:spcPct val="80000"/>
              </a:lnSpc>
            </a:pPr>
            <a:r>
              <a:rPr lang="en-US" sz="2400" dirty="0" smtClean="0"/>
              <a:t>Bring class schedule and work schedule next week for Field Experience sign-up.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274638"/>
            <a:ext cx="8229600" cy="1630362"/>
          </a:xfrm>
        </p:spPr>
        <p:txBody>
          <a:bodyPr/>
          <a:lstStyle/>
          <a:p>
            <a:r>
              <a:rPr lang="en-US" b="1" smtClean="0">
                <a:latin typeface="Copperplate Gothic Bold" pitchFamily="34" charset="0"/>
              </a:rPr>
              <a:t>Council for </a:t>
            </a:r>
            <a:br>
              <a:rPr lang="en-US" b="1" smtClean="0">
                <a:latin typeface="Copperplate Gothic Bold" pitchFamily="34" charset="0"/>
              </a:rPr>
            </a:br>
            <a:r>
              <a:rPr lang="en-US" b="1" smtClean="0">
                <a:latin typeface="Copperplate Gothic Bold" pitchFamily="34" charset="0"/>
              </a:rPr>
              <a:t>Exceptional Children</a:t>
            </a:r>
            <a:endParaRPr lang="en-US" smtClean="0">
              <a:latin typeface="Copperplate Gothic Bold" pitchFamily="34" charset="0"/>
            </a:endParaRPr>
          </a:p>
        </p:txBody>
      </p:sp>
      <p:sp>
        <p:nvSpPr>
          <p:cNvPr id="3" name="Content Placeholder 2"/>
          <p:cNvSpPr>
            <a:spLocks noGrp="1"/>
          </p:cNvSpPr>
          <p:nvPr>
            <p:ph idx="1"/>
          </p:nvPr>
        </p:nvSpPr>
        <p:spPr>
          <a:xfrm>
            <a:off x="457200" y="2438400"/>
            <a:ext cx="8229600" cy="4038600"/>
          </a:xfrm>
        </p:spPr>
        <p:txBody>
          <a:bodyPr/>
          <a:lstStyle/>
          <a:p>
            <a:pPr>
              <a:buFontTx/>
              <a:buNone/>
            </a:pPr>
            <a:r>
              <a:rPr lang="en-US" smtClean="0">
                <a:solidFill>
                  <a:srgbClr val="FFFF00"/>
                </a:solidFill>
              </a:rPr>
              <a:t>       Location:  Fireside Restaurant in the  </a:t>
            </a:r>
          </a:p>
          <a:p>
            <a:pPr>
              <a:buFontTx/>
              <a:buNone/>
            </a:pPr>
            <a:r>
              <a:rPr lang="en-US" smtClean="0">
                <a:solidFill>
                  <a:srgbClr val="FFFF00"/>
                </a:solidFill>
              </a:rPr>
              <a:t>                             Staurolite Inn</a:t>
            </a:r>
          </a:p>
          <a:p>
            <a:pPr>
              <a:buFontTx/>
              <a:buNone/>
            </a:pPr>
            <a:endParaRPr lang="en-US" smtClean="0">
              <a:solidFill>
                <a:srgbClr val="FFFF00"/>
              </a:solidFill>
            </a:endParaRPr>
          </a:p>
          <a:p>
            <a:pPr>
              <a:buFontTx/>
              <a:buNone/>
            </a:pPr>
            <a:r>
              <a:rPr lang="en-US" smtClean="0">
                <a:solidFill>
                  <a:srgbClr val="FFFF00"/>
                </a:solidFill>
              </a:rPr>
              <a:t>		6:00 p.m.		Business meeting</a:t>
            </a:r>
          </a:p>
          <a:p>
            <a:pPr>
              <a:buFontTx/>
              <a:buNone/>
            </a:pPr>
            <a:r>
              <a:rPr lang="en-US" smtClean="0">
                <a:solidFill>
                  <a:srgbClr val="FFFF00"/>
                </a:solidFill>
              </a:rPr>
              <a:t>		7:00 p.m.		Program</a:t>
            </a:r>
          </a:p>
          <a:p>
            <a:pPr>
              <a:buFontTx/>
              <a:buNone/>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Aspect</Template>
  <TotalTime>128</TotalTime>
  <Words>633</Words>
  <Application>Microsoft Office PowerPoint</Application>
  <PresentationFormat>On-screen Show (4:3)</PresentationFormat>
  <Paragraphs>69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Default Design</vt:lpstr>
      <vt:lpstr>SPED 300</vt:lpstr>
      <vt:lpstr>Welcome to SPED 300</vt:lpstr>
      <vt:lpstr>Reflective Writing</vt:lpstr>
      <vt:lpstr>Learning Points</vt:lpstr>
      <vt:lpstr>Learning Point Example REINFORCE</vt:lpstr>
      <vt:lpstr>Learning Point Example STIMULATE</vt:lpstr>
      <vt:lpstr>Learning Point Example CHALLENGE</vt:lpstr>
      <vt:lpstr>SPED 300 Assignment due Week 2:</vt:lpstr>
      <vt:lpstr>Council for  Exceptional Children</vt:lpstr>
      <vt:lpstr>Programs</vt:lpstr>
      <vt:lpstr>Up to ten extra credit points  will be awarded if you:  </vt:lpstr>
      <vt:lpstr>SPED 300</vt:lpstr>
      <vt:lpstr>I have the following expectations in a classroom: </vt:lpstr>
      <vt:lpstr>I have the following expectations in a classroom: </vt:lpstr>
    </vt:vector>
  </TitlesOfParts>
  <Company> MMS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SPED 300</dc:title>
  <dc:creator>moranmo</dc:creator>
  <cp:lastModifiedBy> </cp:lastModifiedBy>
  <cp:revision>10</cp:revision>
  <dcterms:created xsi:type="dcterms:W3CDTF">2008-01-18T06:04:39Z</dcterms:created>
  <dcterms:modified xsi:type="dcterms:W3CDTF">2010-01-19T22:12:46Z</dcterms:modified>
</cp:coreProperties>
</file>